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0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  <p:sldMasterId id="2147483694" r:id="rId9"/>
    <p:sldMasterId id="2147483700" r:id="rId10"/>
    <p:sldMasterId id="2147483706" r:id="rId11"/>
  </p:sldMasterIdLst>
  <p:sldIdLst>
    <p:sldId id="338" r:id="rId12"/>
    <p:sldId id="340" r:id="rId13"/>
    <p:sldId id="342" r:id="rId14"/>
    <p:sldId id="343" r:id="rId15"/>
    <p:sldId id="341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3" r:id="rId25"/>
    <p:sldId id="352" r:id="rId26"/>
    <p:sldId id="354" r:id="rId27"/>
    <p:sldId id="339" r:id="rId28"/>
    <p:sldId id="355" r:id="rId29"/>
    <p:sldId id="35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40211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43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9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69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575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98324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540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809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961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645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911295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505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7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325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68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10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theme" Target="../theme/theme1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9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2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18-11-12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18-11-12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9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De novo</a:t>
            </a:r>
            <a:br>
              <a:rPr lang="en-US" sz="4400" dirty="0" smtClean="0"/>
            </a:br>
            <a:r>
              <a:rPr lang="en-US" sz="4400" dirty="0" smtClean="0"/>
              <a:t>assembler principles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simplification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39" b="32035"/>
          <a:stretch/>
        </p:blipFill>
        <p:spPr>
          <a:xfrm>
            <a:off x="474818" y="1988840"/>
            <a:ext cx="8190963" cy="3928527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5104109" y="195118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1260" y="6475158"/>
            <a:ext cx="241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Flicek</a:t>
            </a:r>
            <a:r>
              <a:rPr lang="en-US" dirty="0" smtClean="0"/>
              <a:t> &amp; Birney.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5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path finding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104109" y="195118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592069"/>
            <a:ext cx="5105400" cy="466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3908" y="6127805"/>
            <a:ext cx="226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- x - b - x - c - x - d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7892" y="6126163"/>
            <a:ext cx="226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- x - c - x - d - x - 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9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path finding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104109" y="195118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5826"/>
          <a:stretch/>
        </p:blipFill>
        <p:spPr>
          <a:xfrm>
            <a:off x="657350" y="1540137"/>
            <a:ext cx="7949567" cy="5273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0050" y="1139311"/>
            <a:ext cx="182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Wick et al.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5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consensus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104109" y="184310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0396" y="1852586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16519" y="1848852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702" y="1843104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GTTACTTAT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3" idx="3"/>
            <a:endCxn id="9" idx="1"/>
          </p:cNvCxnSpPr>
          <p:nvPr/>
        </p:nvCxnSpPr>
        <p:spPr>
          <a:xfrm flipV="1">
            <a:off x="2904803" y="2027770"/>
            <a:ext cx="334899" cy="9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  <a:endCxn id="8" idx="1"/>
          </p:cNvCxnSpPr>
          <p:nvPr/>
        </p:nvCxnSpPr>
        <p:spPr>
          <a:xfrm>
            <a:off x="5104109" y="2027770"/>
            <a:ext cx="412410" cy="5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37653" y="2856854"/>
            <a:ext cx="646233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TGACTTATGTTACTTATTGATTGACGTGA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40396" y="3742262"/>
            <a:ext cx="7228726" cy="4053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0396" y="4563423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6519" y="4141132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9702" y="4553941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GTTACTTAT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8" idx="3"/>
            <a:endCxn id="20" idx="1"/>
          </p:cNvCxnSpPr>
          <p:nvPr/>
        </p:nvCxnSpPr>
        <p:spPr>
          <a:xfrm flipV="1">
            <a:off x="2904803" y="4738607"/>
            <a:ext cx="334899" cy="9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0" idx="3"/>
            <a:endCxn id="19" idx="1"/>
          </p:cNvCxnSpPr>
          <p:nvPr/>
        </p:nvCxnSpPr>
        <p:spPr>
          <a:xfrm flipV="1">
            <a:off x="5104109" y="4325798"/>
            <a:ext cx="412410" cy="412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40396" y="5764559"/>
            <a:ext cx="37664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TGACTTATGTTACTTAT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20287" y="4971418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0" idx="3"/>
            <a:endCxn id="25" idx="1"/>
          </p:cNvCxnSpPr>
          <p:nvPr/>
        </p:nvCxnSpPr>
        <p:spPr>
          <a:xfrm>
            <a:off x="5104109" y="4738607"/>
            <a:ext cx="416178" cy="4174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47384" y="5930167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294781" y="6410809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2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91754" y="2012985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Contigs</a:t>
            </a:r>
            <a:endParaRPr lang="en-US" dirty="0" smtClean="0"/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702036" y="136450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Scaffolds</a:t>
            </a:r>
          </a:p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151691" y="314189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Gap filling</a:t>
            </a:r>
          </a:p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702036" y="482452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Corrections</a:t>
            </a:r>
          </a:p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91754" y="413423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Polishing</a:t>
            </a:r>
          </a:p>
          <a:p>
            <a:pPr algn="ctr"/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34700" y="1540137"/>
            <a:ext cx="1378187" cy="2431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499097" y="2458815"/>
            <a:ext cx="297256" cy="5809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6499097" y="4134236"/>
            <a:ext cx="297256" cy="5807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134700" y="5214850"/>
            <a:ext cx="1378187" cy="3512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5335" y="1179840"/>
            <a:ext cx="182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Additional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0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Scaffolding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7235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94984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858638" y="4174582"/>
            <a:ext cx="4016728" cy="67550"/>
            <a:chOff x="2337513" y="4593391"/>
            <a:chExt cx="4016728" cy="67550"/>
          </a:xfrm>
        </p:grpSpPr>
        <p:sp>
          <p:nvSpPr>
            <p:cNvPr id="16" name="Rectangle 15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6" idx="3"/>
              <a:endCxn id="1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233192" y="4394531"/>
            <a:ext cx="5097659" cy="67550"/>
            <a:chOff x="2489913" y="4745791"/>
            <a:chExt cx="5097659" cy="67550"/>
          </a:xfrm>
        </p:grpSpPr>
        <p:sp>
          <p:nvSpPr>
            <p:cNvPr id="21" name="Rectangle 20"/>
            <p:cNvSpPr/>
            <p:nvPr/>
          </p:nvSpPr>
          <p:spPr>
            <a:xfrm>
              <a:off x="2489913" y="47457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03897" y="47457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3"/>
              <a:endCxn id="22" idx="1"/>
            </p:cNvCxnSpPr>
            <p:nvPr/>
          </p:nvCxnSpPr>
          <p:spPr>
            <a:xfrm>
              <a:off x="3273588" y="4779566"/>
              <a:ext cx="353030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2007266" y="4709052"/>
            <a:ext cx="783675" cy="67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40319" y="4709052"/>
            <a:ext cx="783675" cy="67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4" idx="3"/>
            <a:endCxn id="25" idx="1"/>
          </p:cNvCxnSpPr>
          <p:nvPr/>
        </p:nvCxnSpPr>
        <p:spPr>
          <a:xfrm>
            <a:off x="2790941" y="4742827"/>
            <a:ext cx="24493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76819" y="3399950"/>
            <a:ext cx="10181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NNNNN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858638" y="2686347"/>
            <a:ext cx="4773379" cy="72167"/>
            <a:chOff x="1858638" y="2983566"/>
            <a:chExt cx="4773379" cy="72167"/>
          </a:xfrm>
        </p:grpSpPr>
        <p:sp>
          <p:nvSpPr>
            <p:cNvPr id="31" name="Rectangle 30"/>
            <p:cNvSpPr/>
            <p:nvPr/>
          </p:nvSpPr>
          <p:spPr>
            <a:xfrm>
              <a:off x="2943341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858638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94984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48342" y="2988183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3"/>
              <a:endCxn id="34" idx="1"/>
            </p:cNvCxnSpPr>
            <p:nvPr/>
          </p:nvCxnSpPr>
          <p:spPr>
            <a:xfrm>
              <a:off x="5678659" y="3017341"/>
              <a:ext cx="169683" cy="46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1" idx="3"/>
              <a:endCxn id="33" idx="1"/>
            </p:cNvCxnSpPr>
            <p:nvPr/>
          </p:nvCxnSpPr>
          <p:spPr>
            <a:xfrm>
              <a:off x="3727016" y="3017341"/>
              <a:ext cx="116796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2" idx="3"/>
              <a:endCxn id="31" idx="1"/>
            </p:cNvCxnSpPr>
            <p:nvPr/>
          </p:nvCxnSpPr>
          <p:spPr>
            <a:xfrm>
              <a:off x="2642313" y="3017341"/>
              <a:ext cx="3010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7066586" y="2569231"/>
            <a:ext cx="169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10X Genomics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82223" y="4591936"/>
            <a:ext cx="1172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Mate Pair</a:t>
            </a:r>
          </a:p>
          <a:p>
            <a:r>
              <a:rPr lang="en-US" dirty="0" smtClean="0"/>
              <a:t>Hi -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60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Gap filling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5387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03024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354502" y="3911137"/>
            <a:ext cx="1626333" cy="67550"/>
            <a:chOff x="2337513" y="4593391"/>
            <a:chExt cx="4016728" cy="67550"/>
          </a:xfrm>
        </p:grpSpPr>
        <p:sp>
          <p:nvSpPr>
            <p:cNvPr id="16" name="Rectangle 15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6" idx="3"/>
              <a:endCxn id="1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484971" y="3399950"/>
            <a:ext cx="2018053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NNNNNNNNNNN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233192" y="3010586"/>
            <a:ext cx="4773379" cy="72167"/>
            <a:chOff x="1858638" y="2983566"/>
            <a:chExt cx="4773379" cy="72167"/>
          </a:xfrm>
        </p:grpSpPr>
        <p:sp>
          <p:nvSpPr>
            <p:cNvPr id="31" name="Rectangle 30"/>
            <p:cNvSpPr/>
            <p:nvPr/>
          </p:nvSpPr>
          <p:spPr>
            <a:xfrm>
              <a:off x="2943341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858638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94984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48342" y="2988183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3"/>
              <a:endCxn id="34" idx="1"/>
            </p:cNvCxnSpPr>
            <p:nvPr/>
          </p:nvCxnSpPr>
          <p:spPr>
            <a:xfrm>
              <a:off x="5678659" y="3017341"/>
              <a:ext cx="169683" cy="46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1" idx="3"/>
              <a:endCxn id="33" idx="1"/>
            </p:cNvCxnSpPr>
            <p:nvPr/>
          </p:nvCxnSpPr>
          <p:spPr>
            <a:xfrm>
              <a:off x="3727016" y="3017341"/>
              <a:ext cx="116796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2" idx="3"/>
              <a:endCxn id="31" idx="1"/>
            </p:cNvCxnSpPr>
            <p:nvPr/>
          </p:nvCxnSpPr>
          <p:spPr>
            <a:xfrm>
              <a:off x="2642313" y="3017341"/>
              <a:ext cx="3010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506902" y="4063537"/>
            <a:ext cx="1626333" cy="67550"/>
            <a:chOff x="2337513" y="4593391"/>
            <a:chExt cx="4016728" cy="67550"/>
          </a:xfrm>
        </p:grpSpPr>
        <p:sp>
          <p:nvSpPr>
            <p:cNvPr id="36" name="Rectangle 35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6" idx="3"/>
              <a:endCxn id="3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659302" y="4215937"/>
            <a:ext cx="1626333" cy="67550"/>
            <a:chOff x="2337513" y="4593391"/>
            <a:chExt cx="4016728" cy="67550"/>
          </a:xfrm>
        </p:grpSpPr>
        <p:sp>
          <p:nvSpPr>
            <p:cNvPr id="45" name="Rectangle 44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5" idx="3"/>
              <a:endCxn id="46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811702" y="4368337"/>
            <a:ext cx="1626333" cy="67550"/>
            <a:chOff x="2337513" y="4593391"/>
            <a:chExt cx="4016728" cy="67550"/>
          </a:xfrm>
        </p:grpSpPr>
        <p:sp>
          <p:nvSpPr>
            <p:cNvPr id="49" name="Rectangle 48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stCxn id="49" idx="3"/>
              <a:endCxn id="50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2964102" y="4520737"/>
            <a:ext cx="1626333" cy="67550"/>
            <a:chOff x="2337513" y="4593391"/>
            <a:chExt cx="4016728" cy="67550"/>
          </a:xfrm>
        </p:grpSpPr>
        <p:sp>
          <p:nvSpPr>
            <p:cNvPr id="53" name="Rectangle 52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53" idx="3"/>
              <a:endCxn id="54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302603" y="3903068"/>
            <a:ext cx="1626333" cy="67550"/>
            <a:chOff x="2337513" y="4593391"/>
            <a:chExt cx="4016728" cy="67550"/>
          </a:xfrm>
        </p:grpSpPr>
        <p:sp>
          <p:nvSpPr>
            <p:cNvPr id="57" name="Rectangle 56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7" idx="3"/>
              <a:endCxn id="5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455003" y="4055468"/>
            <a:ext cx="1626333" cy="67550"/>
            <a:chOff x="2337513" y="4593391"/>
            <a:chExt cx="4016728" cy="67550"/>
          </a:xfrm>
        </p:grpSpPr>
        <p:sp>
          <p:nvSpPr>
            <p:cNvPr id="65" name="Rectangle 64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5" idx="3"/>
              <a:endCxn id="66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4607403" y="4207868"/>
            <a:ext cx="1626333" cy="67550"/>
            <a:chOff x="2337513" y="4593391"/>
            <a:chExt cx="4016728" cy="67550"/>
          </a:xfrm>
        </p:grpSpPr>
        <p:sp>
          <p:nvSpPr>
            <p:cNvPr id="69" name="Rectangle 68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>
              <a:stCxn id="69" idx="3"/>
              <a:endCxn id="70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4759803" y="4360268"/>
            <a:ext cx="1626333" cy="67550"/>
            <a:chOff x="2337513" y="4593391"/>
            <a:chExt cx="4016728" cy="67550"/>
          </a:xfrm>
        </p:grpSpPr>
        <p:sp>
          <p:nvSpPr>
            <p:cNvPr id="73" name="Rectangle 72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>
              <a:stCxn id="73" idx="3"/>
              <a:endCxn id="74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912203" y="4512668"/>
            <a:ext cx="1626333" cy="67550"/>
            <a:chOff x="2337513" y="4593391"/>
            <a:chExt cx="4016728" cy="67550"/>
          </a:xfrm>
        </p:grpSpPr>
        <p:sp>
          <p:nvSpPr>
            <p:cNvPr id="77" name="Rectangle 76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/>
            <p:cNvCxnSpPr>
              <a:stCxn id="77" idx="3"/>
              <a:endCxn id="7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5064603" y="4665068"/>
            <a:ext cx="1626333" cy="67550"/>
            <a:chOff x="2337513" y="4593391"/>
            <a:chExt cx="4016728" cy="67550"/>
          </a:xfrm>
        </p:grpSpPr>
        <p:sp>
          <p:nvSpPr>
            <p:cNvPr id="81" name="Rectangle 80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3"/>
              <a:endCxn id="82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3116502" y="4673137"/>
            <a:ext cx="1626333" cy="67550"/>
            <a:chOff x="2337513" y="4593391"/>
            <a:chExt cx="4016728" cy="67550"/>
          </a:xfrm>
        </p:grpSpPr>
        <p:sp>
          <p:nvSpPr>
            <p:cNvPr id="85" name="Rectangle 84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5" idx="3"/>
              <a:endCxn id="86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268902" y="4825537"/>
            <a:ext cx="1626333" cy="67550"/>
            <a:chOff x="2337513" y="4593391"/>
            <a:chExt cx="4016728" cy="67550"/>
          </a:xfrm>
        </p:grpSpPr>
        <p:sp>
          <p:nvSpPr>
            <p:cNvPr id="89" name="Rectangle 88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>
              <a:stCxn id="89" idx="3"/>
              <a:endCxn id="90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297185" y="2175106"/>
            <a:ext cx="4601818" cy="54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96284" y="1851940"/>
            <a:ext cx="916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ONT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96284" y="2898087"/>
            <a:ext cx="169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10X Genomics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297185" y="5471539"/>
            <a:ext cx="4601818" cy="13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47766" y="5324003"/>
            <a:ext cx="26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Assemblies:</a:t>
            </a:r>
          </a:p>
          <a:p>
            <a:pPr algn="r"/>
            <a:r>
              <a:rPr lang="en-US" dirty="0" smtClean="0"/>
              <a:t>Assembly reconciliation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34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Corrections: e.g. bacterial assembly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Circular assemblies have an overlap at the end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Find conventional start site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smtClean="0"/>
              <a:t>e.g. between </a:t>
            </a:r>
            <a:r>
              <a:rPr lang="en-US" dirty="0"/>
              <a:t>the genes `</a:t>
            </a:r>
            <a:r>
              <a:rPr lang="en-US" dirty="0" err="1"/>
              <a:t>rpmH</a:t>
            </a:r>
            <a:r>
              <a:rPr lang="en-US" dirty="0"/>
              <a:t>` and `</a:t>
            </a:r>
            <a:r>
              <a:rPr lang="en-US" dirty="0" err="1"/>
              <a:t>dnaA</a:t>
            </a:r>
            <a:r>
              <a:rPr lang="en-US" dirty="0" smtClean="0"/>
              <a:t>`.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Merge </a:t>
            </a:r>
            <a:r>
              <a:rPr lang="en-US" dirty="0" smtClean="0"/>
              <a:t>the assembly again at the overlap.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65299" y="2527148"/>
            <a:ext cx="5027809" cy="1440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93108" y="2527148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5299" y="2751565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73676" y="4447238"/>
            <a:ext cx="5027809" cy="1440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01485" y="4447238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255307" y="4447238"/>
            <a:ext cx="0" cy="14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26108" y="5778098"/>
            <a:ext cx="5027809" cy="1440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72286" y="5778098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226108" y="5778098"/>
            <a:ext cx="0" cy="14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312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Polishing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972837" y="2418285"/>
            <a:ext cx="6944982" cy="1215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499792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52192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04592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56992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09392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61792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14192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566592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718992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871392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23792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76192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328592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80992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33392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85792" y="27614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38192" y="29138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090592" y="30662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42992" y="32186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395392" y="33710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586750" y="27588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739150" y="29112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891550" y="30636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43950" y="32160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96350" y="33684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387708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540108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92508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844908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997308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88666" y="27614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41066" y="29138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93466" y="30662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645866" y="32186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798266" y="33710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05550" y="2418285"/>
            <a:ext cx="152400" cy="12159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flipV="1">
            <a:off x="6645866" y="2418285"/>
            <a:ext cx="191358" cy="12159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72837" y="4151352"/>
            <a:ext cx="6944982" cy="1215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63718" y="5304857"/>
            <a:ext cx="3046064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Multiple rounds of polishing: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Long read x2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Short read x1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2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 -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0094" y="1823847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Correction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270094" y="2692276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70094" y="3565179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270094" y="4476473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270094" y="5344902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Consensus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13373" y="1432059"/>
            <a:ext cx="3472490" cy="47014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2"/>
            <a:endCxn id="57" idx="0"/>
          </p:cNvCxnSpPr>
          <p:nvPr/>
        </p:nvCxnSpPr>
        <p:spPr>
          <a:xfrm>
            <a:off x="2715839" y="2193179"/>
            <a:ext cx="0" cy="49909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7" idx="2"/>
            <a:endCxn id="58" idx="0"/>
          </p:cNvCxnSpPr>
          <p:nvPr/>
        </p:nvCxnSpPr>
        <p:spPr>
          <a:xfrm>
            <a:off x="2715839" y="3061608"/>
            <a:ext cx="0" cy="5035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8" idx="2"/>
            <a:endCxn id="59" idx="0"/>
          </p:cNvCxnSpPr>
          <p:nvPr/>
        </p:nvCxnSpPr>
        <p:spPr>
          <a:xfrm>
            <a:off x="2715839" y="3934511"/>
            <a:ext cx="0" cy="541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9" idx="2"/>
            <a:endCxn id="60" idx="0"/>
          </p:cNvCxnSpPr>
          <p:nvPr/>
        </p:nvCxnSpPr>
        <p:spPr>
          <a:xfrm>
            <a:off x="2715839" y="4845805"/>
            <a:ext cx="0" cy="499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27360" y="2193179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Scaffolding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327360" y="3061608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 filling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327360" y="3934511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Correction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327360" y="4845805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Polishing</a:t>
            </a:r>
            <a:endParaRPr lang="en-US" dirty="0"/>
          </a:p>
        </p:txBody>
      </p:sp>
      <p:cxnSp>
        <p:nvCxnSpPr>
          <p:cNvPr id="67" name="Straight Arrow Connector 66"/>
          <p:cNvCxnSpPr>
            <a:stCxn id="61" idx="2"/>
            <a:endCxn id="62" idx="0"/>
          </p:cNvCxnSpPr>
          <p:nvPr/>
        </p:nvCxnSpPr>
        <p:spPr>
          <a:xfrm>
            <a:off x="6773105" y="2562511"/>
            <a:ext cx="0" cy="49909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2" idx="2"/>
            <a:endCxn id="63" idx="0"/>
          </p:cNvCxnSpPr>
          <p:nvPr/>
        </p:nvCxnSpPr>
        <p:spPr>
          <a:xfrm>
            <a:off x="6773105" y="3430940"/>
            <a:ext cx="0" cy="5035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3" idx="2"/>
            <a:endCxn id="64" idx="0"/>
          </p:cNvCxnSpPr>
          <p:nvPr/>
        </p:nvCxnSpPr>
        <p:spPr>
          <a:xfrm>
            <a:off x="6773105" y="4303843"/>
            <a:ext cx="0" cy="541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1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in assembly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7882" r="-7882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5150890" y="6138403"/>
            <a:ext cx="361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rial"/>
              </a:rPr>
              <a:t>Dominguez Del Angel. et al. 2018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993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in assembly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Sequence assembly</a:t>
            </a:r>
          </a:p>
          <a:p>
            <a:pPr lvl="1"/>
            <a:r>
              <a:rPr lang="en-US" dirty="0" smtClean="0"/>
              <a:t>Reference guided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De novo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1748" y="3282923"/>
            <a:ext cx="4144115" cy="4571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07886" y="3792882"/>
            <a:ext cx="4253970" cy="1112519"/>
            <a:chOff x="689093" y="4097682"/>
            <a:chExt cx="4253970" cy="1112519"/>
          </a:xfrm>
        </p:grpSpPr>
        <p:sp>
          <p:nvSpPr>
            <p:cNvPr id="9" name="Rectangle 8"/>
            <p:cNvSpPr/>
            <p:nvPr/>
          </p:nvSpPr>
          <p:spPr>
            <a:xfrm>
              <a:off x="68909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149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389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4629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869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5109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6131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1371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11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1851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7091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2331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5713" y="5012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18443" y="41013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28113" y="5164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70843" y="42537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723243" y="44061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75643" y="45585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99648" y="3792882"/>
            <a:ext cx="4253970" cy="1112519"/>
            <a:chOff x="4692413" y="2534312"/>
            <a:chExt cx="4253970" cy="1112519"/>
          </a:xfrm>
        </p:grpSpPr>
        <p:sp>
          <p:nvSpPr>
            <p:cNvPr id="28" name="Rectangle 27"/>
            <p:cNvSpPr/>
            <p:nvPr/>
          </p:nvSpPr>
          <p:spPr>
            <a:xfrm>
              <a:off x="469241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4481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9721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4961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0201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45441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6463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703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36943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2183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7423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2663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79033" y="3448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21763" y="25379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131433" y="3601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74163" y="26903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726563" y="28427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78963" y="29951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913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in assembly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Sequence assembly</a:t>
            </a:r>
          </a:p>
          <a:p>
            <a:pPr lvl="1"/>
            <a:r>
              <a:rPr lang="en-US" dirty="0" smtClean="0"/>
              <a:t>Reference guided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De novo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1748" y="3282923"/>
            <a:ext cx="4144115" cy="4571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07886" y="3792882"/>
            <a:ext cx="4253970" cy="1112519"/>
            <a:chOff x="689093" y="4097682"/>
            <a:chExt cx="4253970" cy="1112519"/>
          </a:xfrm>
        </p:grpSpPr>
        <p:sp>
          <p:nvSpPr>
            <p:cNvPr id="9" name="Rectangle 8"/>
            <p:cNvSpPr/>
            <p:nvPr/>
          </p:nvSpPr>
          <p:spPr>
            <a:xfrm>
              <a:off x="68909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149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389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4629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869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5109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6131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1371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11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1851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7091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2331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5713" y="5012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18443" y="41013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28113" y="5164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70843" y="42537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723243" y="44061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75643" y="45585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99648" y="3792882"/>
            <a:ext cx="4253970" cy="1112519"/>
            <a:chOff x="4692413" y="2534312"/>
            <a:chExt cx="4253970" cy="1112519"/>
          </a:xfrm>
        </p:grpSpPr>
        <p:sp>
          <p:nvSpPr>
            <p:cNvPr id="28" name="Rectangle 27"/>
            <p:cNvSpPr/>
            <p:nvPr/>
          </p:nvSpPr>
          <p:spPr>
            <a:xfrm>
              <a:off x="469241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4481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9721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4961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0201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45441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6463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703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36943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2183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7423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2663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79033" y="3448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21763" y="25379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131433" y="3601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74163" y="26903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726563" y="28427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78963" y="29951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/>
          <p:cNvCxnSpPr>
            <a:stCxn id="9" idx="0"/>
          </p:cNvCxnSpPr>
          <p:nvPr/>
        </p:nvCxnSpPr>
        <p:spPr>
          <a:xfrm flipV="1">
            <a:off x="841596" y="3328642"/>
            <a:ext cx="75890" cy="464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527706" y="3328642"/>
            <a:ext cx="1981820" cy="772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2289706" y="3328642"/>
            <a:ext cx="747530" cy="10738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6" idx="0"/>
          </p:cNvCxnSpPr>
          <p:nvPr/>
        </p:nvCxnSpPr>
        <p:spPr>
          <a:xfrm flipH="1" flipV="1">
            <a:off x="3037236" y="3328642"/>
            <a:ext cx="838510" cy="772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071868" y="3994673"/>
            <a:ext cx="304800" cy="25908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9" idx="0"/>
          </p:cNvCxnSpPr>
          <p:nvPr/>
        </p:nvCxnSpPr>
        <p:spPr>
          <a:xfrm flipV="1">
            <a:off x="7367578" y="3945282"/>
            <a:ext cx="381310" cy="6096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6833868" y="3842273"/>
            <a:ext cx="1372220" cy="41148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30" idx="0"/>
          </p:cNvCxnSpPr>
          <p:nvPr/>
        </p:nvCxnSpPr>
        <p:spPr>
          <a:xfrm flipH="1" flipV="1">
            <a:off x="5538158" y="4097682"/>
            <a:ext cx="1753530" cy="762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84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guided assembly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9322" r="-9322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6075269" y="6481547"/>
            <a:ext cx="275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Arial"/>
              </a:rPr>
              <a:t>Schneeberger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et al. 2011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3958" t="-1490" b="59726"/>
          <a:stretch/>
        </p:blipFill>
        <p:spPr>
          <a:xfrm>
            <a:off x="307886" y="4674572"/>
            <a:ext cx="4708898" cy="1806975"/>
          </a:xfrm>
        </p:spPr>
      </p:pic>
      <p:sp>
        <p:nvSpPr>
          <p:cNvPr id="11" name="TextBox 10"/>
          <p:cNvSpPr txBox="1"/>
          <p:nvPr/>
        </p:nvSpPr>
        <p:spPr>
          <a:xfrm>
            <a:off x="536823" y="1244696"/>
            <a:ext cx="38523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Simple organisms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Align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Call variants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Make consensus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prstClr val="black"/>
              </a:solidFill>
              <a:latin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Complex organisms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Align and call blocks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De novo assemble left-overs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Assemble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contigs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6123" y="6466342"/>
            <a:ext cx="225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Arial"/>
              </a:rPr>
              <a:t>Ronholm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et al. 2016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49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91754" y="2012985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Correction (optional)</a:t>
            </a:r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702036" y="136450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Overlap</a:t>
            </a:r>
          </a:p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151691" y="314189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Simplification</a:t>
            </a:r>
          </a:p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702036" y="482452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Path finding</a:t>
            </a:r>
          </a:p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91754" y="413423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Consensus</a:t>
            </a:r>
          </a:p>
          <a:p>
            <a:pPr algn="ctr"/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34700" y="1540137"/>
            <a:ext cx="1378187" cy="2431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499097" y="2458815"/>
            <a:ext cx="297256" cy="5809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6499097" y="4134236"/>
            <a:ext cx="297256" cy="5807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134700" y="5214850"/>
            <a:ext cx="1378187" cy="3512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29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correction (optional)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323724" y="2094717"/>
            <a:ext cx="7296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57178" y="1800126"/>
            <a:ext cx="3156716" cy="914890"/>
            <a:chOff x="891770" y="2107066"/>
            <a:chExt cx="3156716" cy="91489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91770" y="2107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044170" y="2259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196570" y="24123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348970" y="25647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01370" y="27171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53770" y="2869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806170" y="3021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093690" y="2107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246090" y="2259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398490" y="24118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50890" y="25642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03290" y="27166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855690" y="2869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008090" y="3021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891770" y="1786615"/>
            <a:ext cx="3156716" cy="924611"/>
            <a:chOff x="891770" y="2097345"/>
            <a:chExt cx="3156716" cy="924611"/>
          </a:xfrm>
        </p:grpSpPr>
        <p:grpSp>
          <p:nvGrpSpPr>
            <p:cNvPr id="30" name="Group 29"/>
            <p:cNvGrpSpPr/>
            <p:nvPr/>
          </p:nvGrpSpPr>
          <p:grpSpPr>
            <a:xfrm>
              <a:off x="891770" y="2107066"/>
              <a:ext cx="3156716" cy="914890"/>
              <a:chOff x="891770" y="2107066"/>
              <a:chExt cx="3156716" cy="914890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891770" y="21075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044170" y="22599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196570" y="24123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348970" y="25647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501370" y="27171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653770" y="28695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806170" y="30219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093690" y="21070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246090" y="22594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398490" y="24118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550890" y="25642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703290" y="27166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855690" y="28690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008090" y="30214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 flipV="1">
              <a:off x="1200338" y="209734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flipV="1">
              <a:off x="1893218" y="239835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1866194" y="284418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flipV="1">
              <a:off x="2812034" y="224974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flipV="1">
              <a:off x="3487634" y="269557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443304" y="2810074"/>
            <a:ext cx="6521204" cy="3851356"/>
            <a:chOff x="307887" y="1173871"/>
            <a:chExt cx="8439112" cy="5373200"/>
          </a:xfrm>
        </p:grpSpPr>
        <p:pic>
          <p:nvPicPr>
            <p:cNvPr id="54" name="Content Placeholder 3"/>
            <p:cNvPicPr>
              <a:picLocks noChangeAspect="1"/>
            </p:cNvPicPr>
            <p:nvPr/>
          </p:nvPicPr>
          <p:blipFill>
            <a:blip r:embed="rId2"/>
            <a:srcRect t="-7990" b="-7990"/>
            <a:stretch>
              <a:fillRect/>
            </a:stretch>
          </p:blipFill>
          <p:spPr>
            <a:xfrm>
              <a:off x="1119665" y="1173871"/>
              <a:ext cx="6893106" cy="247778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887" y="3651653"/>
              <a:ext cx="3460659" cy="289541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2544" y="3651653"/>
              <a:ext cx="2144754" cy="289541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552" y="3651653"/>
              <a:ext cx="3044447" cy="2895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553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overlap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2705262" y="1802757"/>
            <a:ext cx="3156716" cy="914890"/>
            <a:chOff x="891770" y="2107066"/>
            <a:chExt cx="3156716" cy="91489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91770" y="2107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044170" y="2259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196570" y="24123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348970" y="25647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01370" y="27171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53770" y="2869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806170" y="3021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093690" y="2107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246090" y="2259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398490" y="24118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50890" y="25642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03290" y="27166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855690" y="2869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008090" y="3021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801875" y="3431533"/>
            <a:ext cx="92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19178" y="3391003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4648" y="4350211"/>
            <a:ext cx="2614453" cy="54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306426" y="4377231"/>
            <a:ext cx="2614453" cy="54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438571" y="5853608"/>
            <a:ext cx="2614453" cy="540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319178" y="5880628"/>
            <a:ext cx="2614453" cy="540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8035" y="45393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550435" y="46917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702835" y="48441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855235" y="49965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007635" y="51489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160035" y="53013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312435" y="54537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464835" y="56061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617235" y="57585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96208" y="45798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548608" y="47322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701008" y="48846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853408" y="50370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005808" y="51894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158208" y="53418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310608" y="54942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463008" y="56466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615408" y="57990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331190" y="5806174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772250" y="5731043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412082" y="451233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331190" y="578557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331190" y="4526516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331190" y="4505913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210703" y="5806850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210703" y="5786247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7183679" y="4540027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183679" y="4519424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88260" y="4566371"/>
            <a:ext cx="94582" cy="117867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525982" y="4579881"/>
            <a:ext cx="94581" cy="11786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14573" y="6196515"/>
            <a:ext cx="219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5588571" y="6196515"/>
            <a:ext cx="121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 err="1" smtClean="0"/>
              <a:t>mhap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simplification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3836" b="41668"/>
          <a:stretch/>
        </p:blipFill>
        <p:spPr>
          <a:xfrm>
            <a:off x="1141428" y="1520680"/>
            <a:ext cx="7154732" cy="50316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0359" y="6112653"/>
            <a:ext cx="3520087" cy="561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968993" y="1347275"/>
            <a:ext cx="435661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1260" y="6475158"/>
            <a:ext cx="241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Flicek</a:t>
            </a:r>
            <a:r>
              <a:rPr lang="en-US" dirty="0" smtClean="0"/>
              <a:t> &amp; Birney.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17077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3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4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2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101854</TotalTime>
  <Words>320</Words>
  <Application>Microsoft Macintosh PowerPoint</Application>
  <PresentationFormat>On-screen Show (4:3)</PresentationFormat>
  <Paragraphs>126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2_SciLifeLab</vt:lpstr>
      <vt:lpstr>3_SciLifeLab</vt:lpstr>
      <vt:lpstr>4_SciLifeLab</vt:lpstr>
      <vt:lpstr>De novo assembler principles</vt:lpstr>
      <vt:lpstr>General principles in assembly</vt:lpstr>
      <vt:lpstr>General principles in assembly</vt:lpstr>
      <vt:lpstr>General principles in assembly</vt:lpstr>
      <vt:lpstr>Reference guided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 - 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385</cp:revision>
  <dcterms:created xsi:type="dcterms:W3CDTF">2016-08-17T14:19:15Z</dcterms:created>
  <dcterms:modified xsi:type="dcterms:W3CDTF">2018-11-19T09:03:51Z</dcterms:modified>
</cp:coreProperties>
</file>